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9" r:id="rId5"/>
    <p:sldId id="263" r:id="rId6"/>
    <p:sldId id="260" r:id="rId7"/>
    <p:sldId id="262"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9" d="100"/>
          <a:sy n="59" d="100"/>
        </p:scale>
        <p:origin x="-1896"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t>6/13/12</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6/13/12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6/13/12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US" smtClean="0"/>
              <a:t>Click icon to add picture</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6/13/12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Click icon to add picture</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6/13/12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Click icon to add picture</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6/13/12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Click icon to add picture</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6/13/12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US" smtClean="0"/>
              <a:t>Click icon to add picture</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US" smtClean="0"/>
              <a:t>Click icon to add picture</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US" smtClean="0"/>
              <a:t>Click icon to add picture</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6/13/12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6/13/12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6/13/12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6/13/12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t>‹#›</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US" smtClean="0"/>
              <a:t>Click icon to add picture</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t>6/13/12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6/13/12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6/13/12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6/13/12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6/13/12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6/13/12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t>6/13/12</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r>
              <a:rPr lang="en-US" dirty="0" smtClean="0"/>
              <a:t>© 2012 Lori Ann Wagner</a:t>
            </a:r>
            <a:endParaRPr lang="en-US" dirty="0"/>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t>‹#›</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hyperlink" Target="http://www.lulu.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1248" y="1680881"/>
            <a:ext cx="3273552" cy="2108403"/>
          </a:xfrm>
        </p:spPr>
        <p:txBody>
          <a:bodyPr/>
          <a:lstStyle/>
          <a:p>
            <a:r>
              <a:rPr lang="fr-FR" sz="2400" dirty="0" smtClean="0"/>
              <a:t>Perspectives On </a:t>
            </a:r>
            <a:r>
              <a:rPr lang="fr-FR" sz="2400" dirty="0" err="1" smtClean="0"/>
              <a:t>What</a:t>
            </a:r>
            <a:r>
              <a:rPr lang="fr-FR" sz="2400" dirty="0" smtClean="0"/>
              <a:t> It </a:t>
            </a:r>
            <a:r>
              <a:rPr lang="fr-FR" sz="2400" dirty="0" err="1" smtClean="0"/>
              <a:t>Means</a:t>
            </a:r>
            <a:r>
              <a:rPr lang="fr-FR" sz="2400" dirty="0" smtClean="0"/>
              <a:t> To Be An Adlerian In The 21st Century</a:t>
            </a:r>
            <a:endParaRPr lang="en-US" sz="2400" dirty="0"/>
          </a:p>
        </p:txBody>
      </p:sp>
      <p:sp>
        <p:nvSpPr>
          <p:cNvPr id="3" name="Subtitle 2"/>
          <p:cNvSpPr>
            <a:spLocks noGrp="1"/>
          </p:cNvSpPr>
          <p:nvPr>
            <p:ph type="subTitle" idx="1"/>
          </p:nvPr>
        </p:nvSpPr>
        <p:spPr>
          <a:xfrm>
            <a:off x="4651248" y="4114095"/>
            <a:ext cx="3273552" cy="530352"/>
          </a:xfrm>
        </p:spPr>
        <p:txBody>
          <a:bodyPr/>
          <a:lstStyle/>
          <a:p>
            <a:r>
              <a:rPr lang="en-US" dirty="0" smtClean="0"/>
              <a:t>Lori Ann Wagner</a:t>
            </a:r>
          </a:p>
          <a:p>
            <a:r>
              <a:rPr lang="en-US" dirty="0" smtClean="0"/>
              <a:t>Marina Bluvshtein</a:t>
            </a:r>
            <a:endParaRPr lang="en-US" dirty="0"/>
          </a:p>
        </p:txBody>
      </p:sp>
      <p:pic>
        <p:nvPicPr>
          <p:cNvPr id="5" name="Picture 4"/>
          <p:cNvPicPr>
            <a:picLocks noChangeAspect="1"/>
          </p:cNvPicPr>
          <p:nvPr/>
        </p:nvPicPr>
        <p:blipFill>
          <a:blip r:embed="rId2"/>
          <a:stretch>
            <a:fillRect/>
          </a:stretch>
        </p:blipFill>
        <p:spPr>
          <a:xfrm>
            <a:off x="1148984" y="3345098"/>
            <a:ext cx="1206471" cy="1537994"/>
          </a:xfrm>
          <a:prstGeom prst="rect">
            <a:avLst/>
          </a:prstGeom>
        </p:spPr>
      </p:pic>
      <p:sp>
        <p:nvSpPr>
          <p:cNvPr id="8" name="TextBox 7"/>
          <p:cNvSpPr txBox="1"/>
          <p:nvPr/>
        </p:nvSpPr>
        <p:spPr>
          <a:xfrm>
            <a:off x="1007881" y="5482369"/>
            <a:ext cx="7256743" cy="646331"/>
          </a:xfrm>
          <a:prstGeom prst="rect">
            <a:avLst/>
          </a:prstGeom>
          <a:noFill/>
        </p:spPr>
        <p:txBody>
          <a:bodyPr wrap="square" rtlCol="0">
            <a:spAutoFit/>
          </a:bodyPr>
          <a:lstStyle/>
          <a:p>
            <a:r>
              <a:rPr lang="en-US" dirty="0" smtClean="0"/>
              <a:t>“We now leave rightly the ground of absolute certitude, on which so many psychologists bustle about.” – Alfred Adler</a:t>
            </a:r>
            <a:endParaRPr lang="en-US" dirty="0"/>
          </a:p>
        </p:txBody>
      </p:sp>
    </p:spTree>
    <p:extLst>
      <p:ext uri="{BB962C8B-B14F-4D97-AF65-F5344CB8AC3E}">
        <p14:creationId xmlns:p14="http://schemas.microsoft.com/office/powerpoint/2010/main" val="19839356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6172" y="1874329"/>
            <a:ext cx="6138106" cy="2398694"/>
          </a:xfrm>
        </p:spPr>
        <p:txBody>
          <a:bodyPr>
            <a:normAutofit/>
          </a:bodyPr>
          <a:lstStyle/>
          <a:p>
            <a:r>
              <a:rPr lang="en-US" sz="2400" dirty="0" smtClean="0"/>
              <a:t>Fear of Change?</a:t>
            </a:r>
          </a:p>
          <a:p>
            <a:r>
              <a:rPr lang="en-US" sz="2400" dirty="0" smtClean="0"/>
              <a:t>Fear of Success?</a:t>
            </a:r>
          </a:p>
          <a:p>
            <a:r>
              <a:rPr lang="en-US" sz="2400" dirty="0" smtClean="0"/>
              <a:t>Fear of Failure?</a:t>
            </a:r>
          </a:p>
          <a:p>
            <a:r>
              <a:rPr lang="en-US" sz="2400" dirty="0" smtClean="0"/>
              <a:t>….?</a:t>
            </a:r>
            <a:endParaRPr lang="en-US" sz="2400" dirty="0"/>
          </a:p>
        </p:txBody>
      </p:sp>
      <p:sp>
        <p:nvSpPr>
          <p:cNvPr id="4" name="TextBox 3"/>
          <p:cNvSpPr txBox="1"/>
          <p:nvPr/>
        </p:nvSpPr>
        <p:spPr>
          <a:xfrm>
            <a:off x="1330402" y="736644"/>
            <a:ext cx="5946499" cy="830997"/>
          </a:xfrm>
          <a:prstGeom prst="rect">
            <a:avLst/>
          </a:prstGeom>
          <a:noFill/>
        </p:spPr>
        <p:txBody>
          <a:bodyPr wrap="square" rtlCol="0">
            <a:spAutoFit/>
          </a:bodyPr>
          <a:lstStyle/>
          <a:p>
            <a:r>
              <a:rPr lang="en-US" sz="2400" b="1" dirty="0" smtClean="0">
                <a:solidFill>
                  <a:srgbClr val="FF6600"/>
                </a:solidFill>
              </a:rPr>
              <a:t>Why do we keep coming back to the same question?</a:t>
            </a:r>
            <a:endParaRPr lang="en-US" sz="2400" b="1" dirty="0">
              <a:solidFill>
                <a:srgbClr val="FF6600"/>
              </a:solidFill>
            </a:endParaRPr>
          </a:p>
        </p:txBody>
      </p:sp>
      <p:sp>
        <p:nvSpPr>
          <p:cNvPr id="5" name="TextBox 4"/>
          <p:cNvSpPr txBox="1"/>
          <p:nvPr/>
        </p:nvSpPr>
        <p:spPr>
          <a:xfrm>
            <a:off x="1039334" y="4273023"/>
            <a:ext cx="5946499" cy="830997"/>
          </a:xfrm>
          <a:prstGeom prst="rect">
            <a:avLst/>
          </a:prstGeom>
          <a:noFill/>
        </p:spPr>
        <p:txBody>
          <a:bodyPr wrap="square" rtlCol="0">
            <a:spAutoFit/>
          </a:bodyPr>
          <a:lstStyle/>
          <a:p>
            <a:r>
              <a:rPr lang="en-US" sz="2400" b="1" dirty="0" smtClean="0">
                <a:solidFill>
                  <a:srgbClr val="FF6600"/>
                </a:solidFill>
              </a:rPr>
              <a:t>What’s the purpose of asking the same question again &amp; again?</a:t>
            </a:r>
            <a:endParaRPr lang="en-US" sz="2400" b="1" dirty="0">
              <a:solidFill>
                <a:srgbClr val="FF6600"/>
              </a:solidFill>
            </a:endParaRPr>
          </a:p>
        </p:txBody>
      </p:sp>
      <p:sp>
        <p:nvSpPr>
          <p:cNvPr id="7" name="Title 1"/>
          <p:cNvSpPr>
            <a:spLocks noGrp="1"/>
          </p:cNvSpPr>
          <p:nvPr>
            <p:ph type="title"/>
          </p:nvPr>
        </p:nvSpPr>
        <p:spPr>
          <a:xfrm>
            <a:off x="-1" y="302843"/>
            <a:ext cx="6107760" cy="886350"/>
          </a:xfrm>
        </p:spPr>
        <p:txBody>
          <a:bodyPr/>
          <a:lstStyle/>
          <a:p>
            <a:r>
              <a:rPr lang="en-US" sz="3600" b="1" dirty="0" smtClean="0"/>
              <a:t>An Adlerian Identity Crisis</a:t>
            </a:r>
            <a:br>
              <a:rPr lang="en-US" sz="3600" b="1" dirty="0" smtClean="0"/>
            </a:br>
            <a:endParaRPr lang="en-US" sz="3600" b="1" dirty="0"/>
          </a:p>
        </p:txBody>
      </p:sp>
    </p:spTree>
    <p:extLst>
      <p:ext uri="{BB962C8B-B14F-4D97-AF65-F5344CB8AC3E}">
        <p14:creationId xmlns:p14="http://schemas.microsoft.com/office/powerpoint/2010/main" val="31974321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2843"/>
            <a:ext cx="6107760" cy="886350"/>
          </a:xfrm>
        </p:spPr>
        <p:txBody>
          <a:bodyPr/>
          <a:lstStyle/>
          <a:p>
            <a:r>
              <a:rPr lang="en-US" sz="3600" b="1" dirty="0" smtClean="0"/>
              <a:t>An Adlerian Identity Crisis</a:t>
            </a:r>
            <a:br>
              <a:rPr lang="en-US" sz="3600" b="1" dirty="0" smtClean="0"/>
            </a:br>
            <a:endParaRPr lang="en-US" sz="3600" b="1" dirty="0"/>
          </a:p>
        </p:txBody>
      </p:sp>
      <p:sp>
        <p:nvSpPr>
          <p:cNvPr id="3" name="Content Placeholder 2"/>
          <p:cNvSpPr>
            <a:spLocks noGrp="1"/>
          </p:cNvSpPr>
          <p:nvPr>
            <p:ph idx="1"/>
          </p:nvPr>
        </p:nvSpPr>
        <p:spPr>
          <a:xfrm>
            <a:off x="2237496" y="1410904"/>
            <a:ext cx="6138106" cy="4715259"/>
          </a:xfrm>
        </p:spPr>
        <p:txBody>
          <a:bodyPr/>
          <a:lstStyle/>
          <a:p>
            <a:r>
              <a:rPr lang="en-US" dirty="0" smtClean="0"/>
              <a:t>Dreikurs (1972), Mosak (2003), Bitter (2007) </a:t>
            </a:r>
          </a:p>
          <a:p>
            <a:r>
              <a:rPr lang="en-US" dirty="0" smtClean="0"/>
              <a:t>Sperry (2007) – scheme to categorize how Adlerian one is/isn’t</a:t>
            </a:r>
          </a:p>
          <a:p>
            <a:r>
              <a:rPr lang="en-US" dirty="0" smtClean="0"/>
              <a:t>Freeman (1997) – revolutionary ideas have become dogma; cult of personality with intent of looking back to “good old days” failing to carry ideas and ideals forward to the 21</a:t>
            </a:r>
            <a:r>
              <a:rPr lang="en-US" baseline="30000" dirty="0" smtClean="0"/>
              <a:t>st</a:t>
            </a:r>
            <a:r>
              <a:rPr lang="en-US" dirty="0" smtClean="0"/>
              <a:t> century; few Adlerians &amp; numbers dwindling; “one of the most covertly influential forces” in psychology &amp; psychotherapy; “one of the few groups that aspire to be a footnote.”</a:t>
            </a:r>
          </a:p>
          <a:p>
            <a:r>
              <a:rPr lang="en-US" dirty="0" smtClean="0"/>
              <a:t>Consistent with Adler’s lifestyle – make the world a better place rather than leave a personal legacy or become a legend.</a:t>
            </a:r>
            <a:endParaRPr lang="en-US" dirty="0"/>
          </a:p>
        </p:txBody>
      </p:sp>
      <p:sp>
        <p:nvSpPr>
          <p:cNvPr id="4" name="TextBox 3"/>
          <p:cNvSpPr txBox="1"/>
          <p:nvPr/>
        </p:nvSpPr>
        <p:spPr>
          <a:xfrm>
            <a:off x="1330403" y="736644"/>
            <a:ext cx="3104274" cy="461665"/>
          </a:xfrm>
          <a:prstGeom prst="rect">
            <a:avLst/>
          </a:prstGeom>
          <a:noFill/>
        </p:spPr>
        <p:txBody>
          <a:bodyPr wrap="square" rtlCol="0">
            <a:spAutoFit/>
          </a:bodyPr>
          <a:lstStyle/>
          <a:p>
            <a:r>
              <a:rPr lang="en-US" sz="2400" b="1" dirty="0" smtClean="0">
                <a:solidFill>
                  <a:srgbClr val="FF6600"/>
                </a:solidFill>
              </a:rPr>
              <a:t>Am I An Adlerian?</a:t>
            </a:r>
            <a:endParaRPr lang="en-US" sz="2400" b="1" dirty="0">
              <a:solidFill>
                <a:srgbClr val="FF6600"/>
              </a:solidFill>
            </a:endParaRPr>
          </a:p>
        </p:txBody>
      </p:sp>
    </p:spTree>
    <p:extLst>
      <p:ext uri="{BB962C8B-B14F-4D97-AF65-F5344CB8AC3E}">
        <p14:creationId xmlns:p14="http://schemas.microsoft.com/office/powerpoint/2010/main" val="32570411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907"/>
            <a:ext cx="4948238" cy="886968"/>
          </a:xfrm>
        </p:spPr>
        <p:txBody>
          <a:bodyPr/>
          <a:lstStyle/>
          <a:p>
            <a:r>
              <a:rPr lang="en-US" sz="3200" b="1" dirty="0" smtClean="0"/>
              <a:t>The 2010 Study</a:t>
            </a:r>
            <a:br>
              <a:rPr lang="en-US" sz="3200" b="1" dirty="0" smtClean="0"/>
            </a:br>
            <a:endParaRPr lang="en-US" sz="3200" b="1" dirty="0"/>
          </a:p>
        </p:txBody>
      </p:sp>
      <p:sp>
        <p:nvSpPr>
          <p:cNvPr id="3" name="Content Placeholder 2"/>
          <p:cNvSpPr>
            <a:spLocks noGrp="1"/>
          </p:cNvSpPr>
          <p:nvPr>
            <p:ph idx="1"/>
          </p:nvPr>
        </p:nvSpPr>
        <p:spPr>
          <a:xfrm>
            <a:off x="2035920" y="1148046"/>
            <a:ext cx="6339682" cy="4474223"/>
          </a:xfrm>
        </p:spPr>
        <p:txBody>
          <a:bodyPr/>
          <a:lstStyle/>
          <a:p>
            <a:r>
              <a:rPr lang="en-US" dirty="0" smtClean="0"/>
              <a:t>Interviewees fit well within their </a:t>
            </a:r>
            <a:r>
              <a:rPr lang="en-US" dirty="0" err="1" smtClean="0"/>
              <a:t>Eriksonian</a:t>
            </a:r>
            <a:r>
              <a:rPr lang="en-US" dirty="0" smtClean="0"/>
              <a:t> developmental stages and those with the longest connection to Adlerian study would fall on the positive side of the emotional wellness spectrum.  </a:t>
            </a:r>
          </a:p>
          <a:p>
            <a:r>
              <a:rPr lang="en-US" dirty="0" smtClean="0"/>
              <a:t>Erikson “Stage 8’ers” (65 +) could answer “I have lived a full life” – have contentment with one’s accomplishments – many still leading productive generative lives. </a:t>
            </a:r>
          </a:p>
          <a:p>
            <a:r>
              <a:rPr lang="en-US" dirty="0" smtClean="0"/>
              <a:t>Erikson “Stage 7’ers” (40-65) - were all highly productive, generative, members of their communities</a:t>
            </a:r>
            <a:r>
              <a:rPr lang="en-US" dirty="0"/>
              <a:t> </a:t>
            </a:r>
            <a:r>
              <a:rPr lang="en-US" dirty="0" smtClean="0"/>
              <a:t>– increasing self-esteem through “valuable and productive work and relationships.”</a:t>
            </a:r>
          </a:p>
        </p:txBody>
      </p:sp>
      <p:sp>
        <p:nvSpPr>
          <p:cNvPr id="4" name="TextBox 3"/>
          <p:cNvSpPr txBox="1"/>
          <p:nvPr/>
        </p:nvSpPr>
        <p:spPr>
          <a:xfrm>
            <a:off x="584561" y="524046"/>
            <a:ext cx="3648539" cy="523220"/>
          </a:xfrm>
          <a:prstGeom prst="rect">
            <a:avLst/>
          </a:prstGeom>
          <a:noFill/>
        </p:spPr>
        <p:txBody>
          <a:bodyPr wrap="square" rtlCol="0">
            <a:spAutoFit/>
          </a:bodyPr>
          <a:lstStyle/>
          <a:p>
            <a:r>
              <a:rPr lang="en-US" sz="2800" b="1" dirty="0" smtClean="0">
                <a:solidFill>
                  <a:srgbClr val="FF6600"/>
                </a:solidFill>
              </a:rPr>
              <a:t>Age Observations</a:t>
            </a:r>
            <a:endParaRPr lang="en-US" sz="2800" b="1" dirty="0">
              <a:solidFill>
                <a:srgbClr val="FF6600"/>
              </a:solidFill>
            </a:endParaRPr>
          </a:p>
        </p:txBody>
      </p:sp>
    </p:spTree>
    <p:extLst>
      <p:ext uri="{BB962C8B-B14F-4D97-AF65-F5344CB8AC3E}">
        <p14:creationId xmlns:p14="http://schemas.microsoft.com/office/powerpoint/2010/main" val="21057835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1907"/>
            <a:ext cx="4948238" cy="886968"/>
          </a:xfrm>
        </p:spPr>
        <p:txBody>
          <a:bodyPr/>
          <a:lstStyle/>
          <a:p>
            <a:r>
              <a:rPr lang="en-US" sz="3200" b="1" dirty="0" smtClean="0"/>
              <a:t>The 2010 Study</a:t>
            </a:r>
            <a:br>
              <a:rPr lang="en-US" sz="3200" b="1" dirty="0" smtClean="0"/>
            </a:br>
            <a:endParaRPr lang="en-US" sz="3200" b="1" dirty="0"/>
          </a:p>
        </p:txBody>
      </p:sp>
      <p:sp>
        <p:nvSpPr>
          <p:cNvPr id="3" name="Content Placeholder 2"/>
          <p:cNvSpPr>
            <a:spLocks noGrp="1"/>
          </p:cNvSpPr>
          <p:nvPr>
            <p:ph idx="1"/>
          </p:nvPr>
        </p:nvSpPr>
        <p:spPr>
          <a:xfrm>
            <a:off x="2035920" y="1516994"/>
            <a:ext cx="6339682" cy="4105275"/>
          </a:xfrm>
        </p:spPr>
        <p:txBody>
          <a:bodyPr>
            <a:normAutofit/>
          </a:bodyPr>
          <a:lstStyle/>
          <a:p>
            <a:r>
              <a:rPr lang="en-US" sz="2400" dirty="0" smtClean="0"/>
              <a:t>Men tended to answer along professional &amp; career lines. </a:t>
            </a:r>
          </a:p>
          <a:p>
            <a:r>
              <a:rPr lang="en-US" sz="2400" dirty="0" smtClean="0"/>
              <a:t>Women tended to answer in ways that embodied “living the principles” in their daily lives.</a:t>
            </a:r>
          </a:p>
          <a:p>
            <a:endParaRPr lang="en-US" sz="2400" dirty="0"/>
          </a:p>
        </p:txBody>
      </p:sp>
      <p:sp>
        <p:nvSpPr>
          <p:cNvPr id="4" name="TextBox 3"/>
          <p:cNvSpPr txBox="1"/>
          <p:nvPr/>
        </p:nvSpPr>
        <p:spPr>
          <a:xfrm>
            <a:off x="1068353" y="624826"/>
            <a:ext cx="5543346" cy="523220"/>
          </a:xfrm>
          <a:prstGeom prst="rect">
            <a:avLst/>
          </a:prstGeom>
          <a:noFill/>
        </p:spPr>
        <p:txBody>
          <a:bodyPr wrap="square" rtlCol="0">
            <a:spAutoFit/>
          </a:bodyPr>
          <a:lstStyle/>
          <a:p>
            <a:r>
              <a:rPr lang="en-US" sz="2800" b="1" dirty="0" smtClean="0">
                <a:solidFill>
                  <a:srgbClr val="FF6600"/>
                </a:solidFill>
              </a:rPr>
              <a:t>Gender Observations</a:t>
            </a:r>
            <a:endParaRPr lang="en-US" sz="2800" b="1" dirty="0">
              <a:solidFill>
                <a:srgbClr val="FF6600"/>
              </a:solidFill>
            </a:endParaRPr>
          </a:p>
        </p:txBody>
      </p:sp>
    </p:spTree>
    <p:extLst>
      <p:ext uri="{BB962C8B-B14F-4D97-AF65-F5344CB8AC3E}">
        <p14:creationId xmlns:p14="http://schemas.microsoft.com/office/powerpoint/2010/main" val="20708877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85" y="282628"/>
            <a:ext cx="5460517" cy="886968"/>
          </a:xfrm>
        </p:spPr>
        <p:txBody>
          <a:bodyPr/>
          <a:lstStyle/>
          <a:p>
            <a:r>
              <a:rPr lang="en-US" sz="3600" b="1" dirty="0" smtClean="0"/>
              <a:t/>
            </a:r>
            <a:br>
              <a:rPr lang="en-US" sz="3600" b="1" dirty="0" smtClean="0"/>
            </a:br>
            <a:r>
              <a:rPr lang="en-US" sz="3600" b="1" dirty="0" smtClean="0"/>
              <a:t>Adlerian Trading Cards</a:t>
            </a:r>
            <a:br>
              <a:rPr lang="en-US" sz="3600" b="1" dirty="0" smtClean="0"/>
            </a:br>
            <a:endParaRPr lang="en-US" sz="3600" b="1" dirty="0">
              <a:solidFill>
                <a:srgbClr val="FF6600"/>
              </a:solidFill>
            </a:endParaRPr>
          </a:p>
        </p:txBody>
      </p:sp>
      <p:sp>
        <p:nvSpPr>
          <p:cNvPr id="3" name="Content Placeholder 2"/>
          <p:cNvSpPr>
            <a:spLocks noGrp="1"/>
          </p:cNvSpPr>
          <p:nvPr>
            <p:ph idx="1"/>
          </p:nvPr>
        </p:nvSpPr>
        <p:spPr>
          <a:xfrm>
            <a:off x="1975446" y="1819328"/>
            <a:ext cx="6934221" cy="4489425"/>
          </a:xfrm>
        </p:spPr>
        <p:txBody>
          <a:bodyPr>
            <a:normAutofit/>
          </a:bodyPr>
          <a:lstStyle/>
          <a:p>
            <a:pPr marL="195913" indent="-195913">
              <a:spcBef>
                <a:spcPts val="410"/>
              </a:spcBef>
              <a:buFont typeface="Arial"/>
              <a:buChar char="•"/>
            </a:pPr>
            <a:r>
              <a:rPr lang="en-US" dirty="0"/>
              <a:t>Each player receives a deck of 78 Adlerian Archetype Trading Cards.  Each card contains an attribute characteristic of Adlerians, but that also characterize those from other theoretical persuasions.  The point is to find those attributes that the players believe are uniquely “Adlerian.”</a:t>
            </a:r>
          </a:p>
          <a:p>
            <a:pPr marL="195913" indent="-195913">
              <a:spcBef>
                <a:spcPts val="410"/>
              </a:spcBef>
              <a:buFont typeface="Arial"/>
              <a:buChar char="•"/>
            </a:pPr>
            <a:r>
              <a:rPr lang="en-US" dirty="0"/>
              <a:t>Players decide for each card does the attribute listed differentiate ”Adlerians”?  If so, they keep it and trade with other players for more cards containing this attribute.  If not, then they use that card to trade for another card that they believe is more characteristic of what it means to be “an Adlerian.”</a:t>
            </a:r>
          </a:p>
          <a:p>
            <a:pPr marL="195913" indent="-195913">
              <a:spcBef>
                <a:spcPts val="410"/>
              </a:spcBef>
              <a:buFont typeface="Arial"/>
              <a:buChar char="•"/>
            </a:pPr>
            <a:r>
              <a:rPr lang="en-US" dirty="0"/>
              <a:t>Players use their best persuasive techniques to convince their fellow players why it is in their best interest to trade with them.</a:t>
            </a:r>
          </a:p>
          <a:p>
            <a:endParaRPr lang="en-US" dirty="0"/>
          </a:p>
        </p:txBody>
      </p:sp>
      <p:sp>
        <p:nvSpPr>
          <p:cNvPr id="4" name="TextBox 3"/>
          <p:cNvSpPr txBox="1"/>
          <p:nvPr/>
        </p:nvSpPr>
        <p:spPr>
          <a:xfrm>
            <a:off x="1032205" y="866692"/>
            <a:ext cx="2531528" cy="523220"/>
          </a:xfrm>
          <a:prstGeom prst="rect">
            <a:avLst/>
          </a:prstGeom>
          <a:noFill/>
        </p:spPr>
        <p:txBody>
          <a:bodyPr wrap="square" rtlCol="0">
            <a:spAutoFit/>
          </a:bodyPr>
          <a:lstStyle/>
          <a:p>
            <a:r>
              <a:rPr lang="en-US" sz="2800" b="1" dirty="0">
                <a:solidFill>
                  <a:srgbClr val="FF6600"/>
                </a:solidFill>
              </a:rPr>
              <a:t>The </a:t>
            </a:r>
            <a:r>
              <a:rPr lang="en-US" sz="2800" b="1" dirty="0" smtClean="0">
                <a:solidFill>
                  <a:srgbClr val="FF6600"/>
                </a:solidFill>
              </a:rPr>
              <a:t>Rules:</a:t>
            </a:r>
            <a:endParaRPr lang="en-US" sz="2800" b="1" dirty="0"/>
          </a:p>
        </p:txBody>
      </p:sp>
    </p:spTree>
    <p:extLst>
      <p:ext uri="{BB962C8B-B14F-4D97-AF65-F5344CB8AC3E}">
        <p14:creationId xmlns:p14="http://schemas.microsoft.com/office/powerpoint/2010/main" val="429660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2320"/>
            <a:ext cx="4948238" cy="886968"/>
          </a:xfrm>
        </p:spPr>
        <p:txBody>
          <a:bodyPr/>
          <a:lstStyle/>
          <a:p>
            <a:r>
              <a:rPr lang="en-US" sz="3600" b="1" dirty="0" smtClean="0"/>
              <a:t>Wrapping Up</a:t>
            </a:r>
            <a:br>
              <a:rPr lang="en-US" sz="3600" b="1" dirty="0" smtClean="0"/>
            </a:br>
            <a:endParaRPr lang="en-US" sz="3600" b="1" dirty="0">
              <a:solidFill>
                <a:srgbClr val="FF6600"/>
              </a:solidFill>
            </a:endParaRPr>
          </a:p>
        </p:txBody>
      </p:sp>
      <p:sp>
        <p:nvSpPr>
          <p:cNvPr id="3" name="Content Placeholder 2"/>
          <p:cNvSpPr>
            <a:spLocks noGrp="1"/>
          </p:cNvSpPr>
          <p:nvPr>
            <p:ph idx="1"/>
          </p:nvPr>
        </p:nvSpPr>
        <p:spPr>
          <a:xfrm>
            <a:off x="1733556" y="1350436"/>
            <a:ext cx="7410444" cy="4877693"/>
          </a:xfrm>
        </p:spPr>
        <p:txBody>
          <a:bodyPr>
            <a:normAutofit/>
          </a:bodyPr>
          <a:lstStyle/>
          <a:p>
            <a:r>
              <a:rPr lang="en-US" sz="2800" dirty="0" smtClean="0"/>
              <a:t>What was your movement (&amp; others) like?</a:t>
            </a:r>
          </a:p>
          <a:p>
            <a:pPr lvl="1"/>
            <a:r>
              <a:rPr lang="en-US" sz="2800" dirty="0" smtClean="0"/>
              <a:t>What was the trajectory of the movement?</a:t>
            </a:r>
          </a:p>
          <a:p>
            <a:pPr lvl="1"/>
            <a:r>
              <a:rPr lang="en-US" sz="2800" dirty="0" smtClean="0"/>
              <a:t>What was the goal?</a:t>
            </a:r>
          </a:p>
          <a:p>
            <a:r>
              <a:rPr lang="en-US" sz="2800" dirty="0" smtClean="0"/>
              <a:t>What were the attributes the in the most demand?</a:t>
            </a:r>
          </a:p>
        </p:txBody>
      </p:sp>
      <p:sp>
        <p:nvSpPr>
          <p:cNvPr id="4" name="TextBox 3"/>
          <p:cNvSpPr txBox="1"/>
          <p:nvPr/>
        </p:nvSpPr>
        <p:spPr>
          <a:xfrm>
            <a:off x="1032205" y="644976"/>
            <a:ext cx="3241210" cy="523220"/>
          </a:xfrm>
          <a:prstGeom prst="rect">
            <a:avLst/>
          </a:prstGeom>
          <a:noFill/>
        </p:spPr>
        <p:txBody>
          <a:bodyPr wrap="square" rtlCol="0">
            <a:spAutoFit/>
          </a:bodyPr>
          <a:lstStyle/>
          <a:p>
            <a:r>
              <a:rPr lang="en-US" sz="2800" b="1" dirty="0" smtClean="0">
                <a:solidFill>
                  <a:srgbClr val="FF6600"/>
                </a:solidFill>
              </a:rPr>
              <a:t>Opening Up</a:t>
            </a:r>
            <a:endParaRPr lang="en-US" sz="2800" b="1" dirty="0"/>
          </a:p>
        </p:txBody>
      </p:sp>
    </p:spTree>
    <p:extLst>
      <p:ext uri="{BB962C8B-B14F-4D97-AF65-F5344CB8AC3E}">
        <p14:creationId xmlns:p14="http://schemas.microsoft.com/office/powerpoint/2010/main" val="53204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85" y="368724"/>
            <a:ext cx="8099167" cy="886968"/>
          </a:xfrm>
        </p:spPr>
        <p:txBody>
          <a:bodyPr/>
          <a:lstStyle/>
          <a:p>
            <a:r>
              <a:rPr lang="en-US" sz="3600" b="1" dirty="0" smtClean="0"/>
              <a:t>21</a:t>
            </a:r>
            <a:r>
              <a:rPr lang="en-US" sz="3600" b="1" baseline="30000" dirty="0" smtClean="0"/>
              <a:t>st</a:t>
            </a:r>
            <a:r>
              <a:rPr lang="en-US" sz="3600" b="1" dirty="0" smtClean="0"/>
              <a:t> Century</a:t>
            </a:r>
            <a:r>
              <a:rPr lang="en-US" sz="3600" b="1" dirty="0" smtClean="0"/>
              <a:t> Adlerians</a:t>
            </a:r>
            <a:r>
              <a:rPr lang="en-US" sz="3600" b="1" dirty="0" smtClean="0"/>
              <a:t/>
            </a:r>
            <a:br>
              <a:rPr lang="en-US" sz="3600" b="1" dirty="0" smtClean="0"/>
            </a:br>
            <a:endParaRPr lang="en-US" sz="3600" b="1" dirty="0">
              <a:solidFill>
                <a:srgbClr val="FF6600"/>
              </a:solidFill>
            </a:endParaRPr>
          </a:p>
        </p:txBody>
      </p:sp>
      <p:sp>
        <p:nvSpPr>
          <p:cNvPr id="4" name="TextBox 3"/>
          <p:cNvSpPr txBox="1"/>
          <p:nvPr/>
        </p:nvSpPr>
        <p:spPr>
          <a:xfrm>
            <a:off x="1032205" y="866692"/>
            <a:ext cx="2531528" cy="523220"/>
          </a:xfrm>
          <a:prstGeom prst="rect">
            <a:avLst/>
          </a:prstGeom>
          <a:noFill/>
        </p:spPr>
        <p:txBody>
          <a:bodyPr wrap="square" rtlCol="0">
            <a:spAutoFit/>
          </a:bodyPr>
          <a:lstStyle/>
          <a:p>
            <a:r>
              <a:rPr lang="en-US" sz="2800" b="1" dirty="0" smtClean="0">
                <a:solidFill>
                  <a:srgbClr val="FF6600"/>
                </a:solidFill>
              </a:rPr>
              <a:t>A Reference</a:t>
            </a:r>
            <a:endParaRPr lang="en-US" sz="2800" b="1" dirty="0"/>
          </a:p>
        </p:txBody>
      </p:sp>
      <p:pic>
        <p:nvPicPr>
          <p:cNvPr id="6" name="Content Placeholder 5"/>
          <p:cNvPicPr>
            <a:picLocks noGrp="1" noChangeAspect="1"/>
          </p:cNvPicPr>
          <p:nvPr>
            <p:ph idx="1"/>
          </p:nvPr>
        </p:nvPicPr>
        <p:blipFill>
          <a:blip r:embed="rId2"/>
          <a:srcRect t="18230" b="18230"/>
          <a:stretch>
            <a:fillRect/>
          </a:stretch>
        </p:blipFill>
        <p:spPr>
          <a:xfrm>
            <a:off x="2189873" y="2020888"/>
            <a:ext cx="2747720" cy="3381569"/>
          </a:xfrm>
          <a:ln>
            <a:solidFill>
              <a:schemeClr val="tx1"/>
            </a:solidFill>
          </a:ln>
        </p:spPr>
      </p:pic>
      <p:sp>
        <p:nvSpPr>
          <p:cNvPr id="7" name="TextBox 6"/>
          <p:cNvSpPr txBox="1"/>
          <p:nvPr/>
        </p:nvSpPr>
        <p:spPr>
          <a:xfrm>
            <a:off x="2189873" y="5639219"/>
            <a:ext cx="3638225" cy="646331"/>
          </a:xfrm>
          <a:prstGeom prst="rect">
            <a:avLst/>
          </a:prstGeom>
          <a:noFill/>
        </p:spPr>
        <p:txBody>
          <a:bodyPr wrap="square" rtlCol="0">
            <a:spAutoFit/>
          </a:bodyPr>
          <a:lstStyle/>
          <a:p>
            <a:r>
              <a:rPr lang="en-US" dirty="0">
                <a:hlinkClick r:id="rId3"/>
              </a:rPr>
              <a:t>http://</a:t>
            </a:r>
            <a:r>
              <a:rPr lang="en-US" dirty="0" smtClean="0">
                <a:hlinkClick r:id="rId3"/>
              </a:rPr>
              <a:t>www.lulu.com</a:t>
            </a:r>
            <a:endParaRPr lang="en-US" dirty="0" smtClean="0"/>
          </a:p>
          <a:p>
            <a:endParaRPr lang="en-US" dirty="0"/>
          </a:p>
        </p:txBody>
      </p:sp>
    </p:spTree>
    <p:extLst>
      <p:ext uri="{BB962C8B-B14F-4D97-AF65-F5344CB8AC3E}">
        <p14:creationId xmlns:p14="http://schemas.microsoft.com/office/powerpoint/2010/main" val="1057095603"/>
      </p:ext>
    </p:extLst>
  </p:cSld>
  <p:clrMapOvr>
    <a:masterClrMapping/>
  </p:clrMapOvr>
</p:sld>
</file>

<file path=ppt/theme/theme1.xml><?xml version="1.0" encoding="utf-8"?>
<a:theme xmlns:a="http://schemas.openxmlformats.org/drawingml/2006/main" name="Inspiration">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867</TotalTime>
  <Words>537</Words>
  <Application>Microsoft Macintosh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Inspiration</vt:lpstr>
      <vt:lpstr>Perspectives On What It Means To Be An Adlerian In The 21st Century</vt:lpstr>
      <vt:lpstr>An Adlerian Identity Crisis </vt:lpstr>
      <vt:lpstr>An Adlerian Identity Crisis </vt:lpstr>
      <vt:lpstr>The 2010 Study </vt:lpstr>
      <vt:lpstr>The 2010 Study </vt:lpstr>
      <vt:lpstr> Adlerian Trading Cards </vt:lpstr>
      <vt:lpstr>Wrapping Up </vt:lpstr>
      <vt:lpstr>21st Century Adlerians </vt:lpstr>
    </vt:vector>
  </TitlesOfParts>
  <Company>Courageous Holism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Perspectives On What It Means To Be An Adlerian In The 21st Century</dc:title>
  <dc:creator>Lori Ann Wagner</dc:creator>
  <cp:lastModifiedBy>Lori Ann Wagner</cp:lastModifiedBy>
  <cp:revision>20</cp:revision>
  <dcterms:created xsi:type="dcterms:W3CDTF">2012-06-06T04:15:22Z</dcterms:created>
  <dcterms:modified xsi:type="dcterms:W3CDTF">2012-06-13T05:44:54Z</dcterms:modified>
</cp:coreProperties>
</file>